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75" r:id="rId3"/>
    <p:sldId id="276" r:id="rId4"/>
    <p:sldId id="278" r:id="rId5"/>
    <p:sldId id="279" r:id="rId6"/>
    <p:sldId id="280" r:id="rId7"/>
    <p:sldId id="281" r:id="rId8"/>
    <p:sldId id="283" r:id="rId9"/>
    <p:sldId id="284" r:id="rId10"/>
    <p:sldId id="285" r:id="rId11"/>
    <p:sldId id="286" r:id="rId12"/>
    <p:sldId id="287" r:id="rId13"/>
    <p:sldId id="288" r:id="rId14"/>
    <p:sldId id="289" r:id="rId15"/>
    <p:sldId id="29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48" d="100"/>
          <a:sy n="48" d="100"/>
        </p:scale>
        <p:origin x="-582" y="4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عنوان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10" name="عنصر نائب للتاريخ 9"/>
          <p:cNvSpPr>
            <a:spLocks noGrp="1"/>
          </p:cNvSpPr>
          <p:nvPr>
            <p:ph type="dt" sz="half" idx="10"/>
          </p:nvPr>
        </p:nvSpPr>
        <p:spPr>
          <a:xfrm>
            <a:off x="5562600" y="6509004"/>
            <a:ext cx="3002280" cy="274320"/>
          </a:xfrm>
        </p:spPr>
        <p:txBody>
          <a:bodyPr vert="horz" rtlCol="0"/>
          <a:lstStyle>
            <a:extLst/>
          </a:lstStyle>
          <a:p>
            <a:fld id="{F917C83A-36C8-4A14-9752-D2DE28EC2561}" type="datetimeFigureOut">
              <a:rPr lang="ar-SA" smtClean="0"/>
              <a:pPr/>
              <a:t>12/09/1428</a:t>
            </a:fld>
            <a:endParaRPr lang="ar-SA"/>
          </a:p>
        </p:txBody>
      </p:sp>
      <p:sp>
        <p:nvSpPr>
          <p:cNvPr id="11" name="عنصر نائب لرقم الشريحة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EDF21CC-901A-4E24-9823-A1799913C2CA}" type="slidenum">
              <a:rPr lang="ar-SA" smtClean="0"/>
              <a:pPr/>
              <a:t>‹#›</a:t>
            </a:fld>
            <a:endParaRPr lang="ar-SA"/>
          </a:p>
        </p:txBody>
      </p:sp>
      <p:sp>
        <p:nvSpPr>
          <p:cNvPr id="12" name="عنصر نائب للتذييل 11"/>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EDF21CC-901A-4E24-9823-A1799913C2CA}" type="slidenum">
              <a:rPr lang="ar-SA" smtClean="0"/>
              <a:pPr/>
              <a:t>‹#›</a:t>
            </a:fld>
            <a:endParaRPr lang="ar-SA"/>
          </a:p>
        </p:txBody>
      </p:sp>
    </p:spTree>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lvl1pPr algn="l">
              <a:defRPr/>
            </a:lvl1pPr>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EDF21CC-901A-4E24-9823-A1799913C2CA}" type="slidenum">
              <a:rPr lang="ar-SA" smtClean="0"/>
              <a:pPr/>
              <a:t>‹#›</a:t>
            </a:fld>
            <a:endParaRPr lang="ar-SA"/>
          </a:p>
        </p:txBody>
      </p:sp>
    </p:spTree>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EDF21CC-901A-4E24-9823-A1799913C2CA}" type="slidenum">
              <a:rPr lang="ar-SA" smtClean="0"/>
              <a:pPr/>
              <a:t>‹#›</a:t>
            </a:fld>
            <a:endParaRPr lang="ar-SA"/>
          </a:p>
        </p:txBody>
      </p:sp>
    </p:spTree>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7" name="مستطيل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8" name="عنصر نائب للتاريخ 7"/>
          <p:cNvSpPr>
            <a:spLocks noGrp="1"/>
          </p:cNvSpPr>
          <p:nvPr>
            <p:ph type="dt" sz="half" idx="10"/>
          </p:nvPr>
        </p:nvSpPr>
        <p:spPr>
          <a:xfrm>
            <a:off x="5562600" y="6513670"/>
            <a:ext cx="3002280" cy="274320"/>
          </a:xfrm>
        </p:spPr>
        <p:txBody>
          <a:bodyPr vert="horz" rtlCol="0"/>
          <a:lstStyle>
            <a:extLst/>
          </a:lstStyle>
          <a:p>
            <a:fld id="{F917C83A-36C8-4A14-9752-D2DE28EC2561}" type="datetimeFigureOut">
              <a:rPr lang="ar-SA" smtClean="0"/>
              <a:pPr/>
              <a:t>12/09/1428</a:t>
            </a:fld>
            <a:endParaRPr lang="ar-SA"/>
          </a:p>
        </p:txBody>
      </p:sp>
      <p:sp>
        <p:nvSpPr>
          <p:cNvPr id="9" name="عنصر نائب لرقم الشريحة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EDF21CC-901A-4E24-9823-A1799913C2CA}" type="slidenum">
              <a:rPr lang="ar-SA" smtClean="0"/>
              <a:pPr/>
              <a:t>‹#›</a:t>
            </a:fld>
            <a:endParaRPr lang="ar-SA"/>
          </a:p>
        </p:txBody>
      </p:sp>
      <p:sp>
        <p:nvSpPr>
          <p:cNvPr id="10" name="عنصر نائب للتذييل 9"/>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a:xfrm>
            <a:off x="8641080" y="6514568"/>
            <a:ext cx="464288" cy="274320"/>
          </a:xfrm>
        </p:spPr>
        <p:txBody>
          <a:bodyPr/>
          <a:lstStyle>
            <a:extLst/>
          </a:lstStyle>
          <a:p>
            <a:fld id="{0EDF21CC-901A-4E24-9823-A1799913C2CA}" type="slidenum">
              <a:rPr lang="ar-SA" smtClean="0"/>
              <a:pPr/>
              <a:t>‹#›</a:t>
            </a:fld>
            <a:endParaRPr lang="ar-SA"/>
          </a:p>
        </p:txBody>
      </p:sp>
      <p:sp>
        <p:nvSpPr>
          <p:cNvPr id="10" name="مستطيل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مستطيل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مستطيل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عنوان 1"/>
          <p:cNvSpPr>
            <a:spLocks noGrp="1"/>
          </p:cNvSpPr>
          <p:nvPr>
            <p:ph type="title"/>
          </p:nvPr>
        </p:nvSpPr>
        <p:spPr>
          <a:xfrm>
            <a:off x="457200" y="251948"/>
            <a:ext cx="8229600" cy="1143000"/>
          </a:xfrm>
        </p:spPr>
        <p:txBody>
          <a:bodyPr anchor="b"/>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a:xfrm>
            <a:off x="8641080" y="6514568"/>
            <a:ext cx="464288" cy="274320"/>
          </a:xfrm>
        </p:spPr>
        <p:txBody>
          <a:bodyPr/>
          <a:lstStyle>
            <a:extLst/>
          </a:lstStyle>
          <a:p>
            <a:fld id="{0EDF21CC-901A-4E24-9823-A1799913C2CA}" type="slidenum">
              <a:rPr lang="ar-SA" smtClean="0"/>
              <a:pPr/>
              <a:t>‹#›</a:t>
            </a:fld>
            <a:endParaRPr lang="ar-SA"/>
          </a:p>
        </p:txBody>
      </p:sp>
    </p:spTree>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53218"/>
            <a:ext cx="8229600" cy="1143000"/>
          </a:xfrm>
        </p:spPr>
        <p:txBody>
          <a:bodyP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EDF21CC-901A-4E24-9823-A1799913C2CA}" type="slidenum">
              <a:rPr lang="ar-SA" smtClean="0"/>
              <a:pPr/>
              <a:t>‹#›</a:t>
            </a:fld>
            <a:endParaRPr lang="ar-SA"/>
          </a:p>
        </p:txBody>
      </p:sp>
      <p:sp>
        <p:nvSpPr>
          <p:cNvPr id="7" name="مستطيل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F917C83A-36C8-4A14-9752-D2DE28EC2561}" type="datetimeFigureOut">
              <a:rPr lang="ar-SA" smtClean="0"/>
              <a:pPr/>
              <a:t>12/09/1428</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EDF21CC-901A-4E24-9823-A1799913C2CA}" type="slidenum">
              <a:rPr lang="ar-SA" smtClean="0"/>
              <a:pPr/>
              <a:t>‹#›</a:t>
            </a:fld>
            <a:endParaRPr lang="ar-SA"/>
          </a:p>
        </p:txBody>
      </p:sp>
    </p:spTree>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2"/>
      </p:bgRef>
    </p:bg>
    <p:spTree>
      <p:nvGrpSpPr>
        <p:cNvPr id="1" name=""/>
        <p:cNvGrpSpPr/>
        <p:nvPr/>
      </p:nvGrpSpPr>
      <p:grpSpPr>
        <a:xfrm>
          <a:off x="0" y="0"/>
          <a:ext cx="0" cy="0"/>
          <a:chOff x="0" y="0"/>
          <a:chExt cx="0" cy="0"/>
        </a:xfrm>
      </p:grpSpPr>
      <p:sp>
        <p:nvSpPr>
          <p:cNvPr id="8" name="مستطيل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4963136" y="304800"/>
            <a:ext cx="3931920" cy="762000"/>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9" name="عنصر نائب للتاريخ 8"/>
          <p:cNvSpPr>
            <a:spLocks noGrp="1"/>
          </p:cNvSpPr>
          <p:nvPr>
            <p:ph type="dt" sz="half" idx="10"/>
          </p:nvPr>
        </p:nvSpPr>
        <p:spPr>
          <a:xfrm>
            <a:off x="5562600" y="6513670"/>
            <a:ext cx="3002280" cy="274320"/>
          </a:xfrm>
        </p:spPr>
        <p:txBody>
          <a:bodyPr vert="horz" rtlCol="0"/>
          <a:lstStyle>
            <a:extLst/>
          </a:lstStyle>
          <a:p>
            <a:fld id="{F917C83A-36C8-4A14-9752-D2DE28EC2561}" type="datetimeFigureOut">
              <a:rPr lang="ar-SA" smtClean="0"/>
              <a:pPr/>
              <a:t>12/09/1428</a:t>
            </a:fld>
            <a:endParaRPr lang="ar-SA"/>
          </a:p>
        </p:txBody>
      </p:sp>
      <p:sp>
        <p:nvSpPr>
          <p:cNvPr id="10" name="عنصر نائب لرقم الشريحة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EDF21CC-901A-4E24-9823-A1799913C2CA}" type="slidenum">
              <a:rPr lang="ar-SA" smtClean="0"/>
              <a:pPr/>
              <a:t>‹#›</a:t>
            </a:fld>
            <a:endParaRPr lang="ar-SA"/>
          </a:p>
        </p:txBody>
      </p:sp>
      <p:sp>
        <p:nvSpPr>
          <p:cNvPr id="11" name="عنصر نائب للتذييل 10"/>
          <p:cNvSpPr>
            <a:spLocks noGrp="1"/>
          </p:cNvSpPr>
          <p:nvPr>
            <p:ph type="ftr" sz="quarter" idx="12"/>
          </p:nvPr>
        </p:nvSpPr>
        <p:spPr>
          <a:xfrm>
            <a:off x="1600200" y="6513670"/>
            <a:ext cx="3907464" cy="274320"/>
          </a:xfrm>
        </p:spPr>
        <p:txBody>
          <a:bodyPr vert="horz" rtlCol="0"/>
          <a:lstStyle>
            <a:extLst/>
          </a:lstStyle>
          <a:p>
            <a:endParaRPr lang="ar-SA"/>
          </a:p>
        </p:txBody>
      </p:sp>
    </p:spTree>
  </p:cSld>
  <p:clrMapOvr>
    <a:overrideClrMapping bg1="dk1" tx1="lt1" bg2="dk2" tx2="lt2" accent1="accent1" accent2="accent2" accent3="accent3" accent4="accent4" accent5="accent5" accent6="accent6" hlink="hlink" folHlink="folHlink"/>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3040443" y="4724400"/>
            <a:ext cx="5486400" cy="664536"/>
          </a:xfrm>
        </p:spPr>
        <p:txBody>
          <a:bodyPr anchor="b"/>
          <a:lstStyle>
            <a:lvl1pPr marL="0" algn="r">
              <a:buNone/>
              <a:defRPr sz="2000" b="1"/>
            </a:lvl1pPr>
            <a:extLst/>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13" name="عنصر نائب للصورة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ar-SA" smtClean="0">
                <a:solidFill>
                  <a:schemeClr val="lt1"/>
                </a:solidFill>
                <a:latin typeface="+mn-lt"/>
                <a:ea typeface="+mn-ea"/>
                <a:cs typeface="+mn-cs"/>
              </a:rPr>
              <a:t>انقر فوق الرمز لإضافة صورة</a:t>
            </a:r>
            <a:endParaRPr kumimoji="0" lang="en-US" dirty="0">
              <a:solidFill>
                <a:schemeClr val="lt1"/>
              </a:solidFill>
              <a:latin typeface="+mn-lt"/>
              <a:ea typeface="+mn-ea"/>
              <a:cs typeface="+mn-cs"/>
            </a:endParaRPr>
          </a:p>
        </p:txBody>
      </p:sp>
      <p:sp>
        <p:nvSpPr>
          <p:cNvPr id="8" name="عنصر نائب للتاريخ 7"/>
          <p:cNvSpPr>
            <a:spLocks noGrp="1"/>
          </p:cNvSpPr>
          <p:nvPr>
            <p:ph type="dt" sz="half" idx="10"/>
          </p:nvPr>
        </p:nvSpPr>
        <p:spPr>
          <a:xfrm>
            <a:off x="5562600" y="6509004"/>
            <a:ext cx="3002280" cy="274320"/>
          </a:xfrm>
        </p:spPr>
        <p:txBody>
          <a:bodyPr vert="horz" rtlCol="0"/>
          <a:lstStyle>
            <a:extLst/>
          </a:lstStyle>
          <a:p>
            <a:fld id="{F917C83A-36C8-4A14-9752-D2DE28EC2561}" type="datetimeFigureOut">
              <a:rPr lang="ar-SA" smtClean="0"/>
              <a:pPr/>
              <a:t>12/09/1428</a:t>
            </a:fld>
            <a:endParaRPr lang="ar-SA"/>
          </a:p>
        </p:txBody>
      </p:sp>
      <p:sp>
        <p:nvSpPr>
          <p:cNvPr id="9" name="عنصر نائب لرقم الشريحة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EDF21CC-901A-4E24-9823-A1799913C2CA}" type="slidenum">
              <a:rPr lang="ar-SA" smtClean="0"/>
              <a:pPr/>
              <a:t>‹#›</a:t>
            </a:fld>
            <a:endParaRPr lang="ar-SA"/>
          </a:p>
        </p:txBody>
      </p:sp>
      <p:sp>
        <p:nvSpPr>
          <p:cNvPr id="10" name="عنصر نائب للتذييل 9"/>
          <p:cNvSpPr>
            <a:spLocks noGrp="1"/>
          </p:cNvSpPr>
          <p:nvPr>
            <p:ph type="ftr" sz="quarter" idx="12"/>
          </p:nvPr>
        </p:nvSpPr>
        <p:spPr>
          <a:xfrm>
            <a:off x="1600200" y="6509004"/>
            <a:ext cx="3907464" cy="274320"/>
          </a:xfrm>
        </p:spPr>
        <p:txBody>
          <a:bodyPr vert="horz" rtlCol="0"/>
          <a:lstStyle>
            <a:extLst/>
          </a:lstStyle>
          <a:p>
            <a:endParaRPr lang="ar-SA"/>
          </a:p>
        </p:txBody>
      </p:sp>
    </p:spTree>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مستطيل ذو زوايا قطرية مستديرة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عنصر نائب للتذييل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ar-SA"/>
          </a:p>
        </p:txBody>
      </p:sp>
      <p:sp>
        <p:nvSpPr>
          <p:cNvPr id="14" name="عنصر نائب للتاريخ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F917C83A-36C8-4A14-9752-D2DE28EC2561}" type="datetimeFigureOut">
              <a:rPr lang="ar-SA" smtClean="0"/>
              <a:pPr/>
              <a:t>12/09/1428</a:t>
            </a:fld>
            <a:endParaRPr lang="ar-SA"/>
          </a:p>
        </p:txBody>
      </p:sp>
      <p:sp>
        <p:nvSpPr>
          <p:cNvPr id="23" name="عنصر نائب لرقم الشريحة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0EDF21CC-901A-4E24-9823-A1799913C2CA}" type="slidenum">
              <a:rPr lang="ar-SA" smtClean="0"/>
              <a:pPr/>
              <a:t>‹#›</a:t>
            </a:fld>
            <a:endParaRPr lang="ar-SA"/>
          </a:p>
        </p:txBody>
      </p:sp>
      <p:sp>
        <p:nvSpPr>
          <p:cNvPr id="22" name="عنصر نائب للعنوان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amond/>
  </p:transition>
  <p:txStyles>
    <p:titleStyle>
      <a:lvl1pPr marL="54864" algn="r" rtl="1"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r" rtl="1"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r" rtl="1"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r" rtl="1"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r" rtl="1"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r" rtl="1"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r" rtl="1"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r" rtl="1"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algn="ctr"/>
            <a:r>
              <a:rPr lang="ar-SA" dirty="0" smtClean="0">
                <a:solidFill>
                  <a:srgbClr val="7030A0"/>
                </a:solidFill>
                <a:cs typeface="FS_Rajab" pitchFamily="2" charset="-78"/>
              </a:rPr>
              <a:t>المؤثرات الإيمانية على النفس الإنسانية</a:t>
            </a:r>
            <a:endParaRPr lang="ar-SA" dirty="0">
              <a:solidFill>
                <a:srgbClr val="7030A0"/>
              </a:solidFill>
              <a:cs typeface="FS_Rajab" pitchFamily="2" charset="-78"/>
            </a:endParaRPr>
          </a:p>
        </p:txBody>
      </p:sp>
      <p:sp>
        <p:nvSpPr>
          <p:cNvPr id="3" name="عنوان فرعي 2"/>
          <p:cNvSpPr>
            <a:spLocks noGrp="1"/>
          </p:cNvSpPr>
          <p:nvPr>
            <p:ph type="subTitle" idx="1"/>
          </p:nvPr>
        </p:nvSpPr>
        <p:spPr>
          <a:xfrm>
            <a:off x="571472" y="3714752"/>
            <a:ext cx="7979486" cy="1181104"/>
          </a:xfrm>
        </p:spPr>
        <p:txBody>
          <a:bodyPr>
            <a:normAutofit/>
          </a:bodyPr>
          <a:lstStyle/>
          <a:p>
            <a:pPr algn="ctr"/>
            <a:r>
              <a:rPr lang="ar-SA" sz="6600" dirty="0" smtClean="0">
                <a:solidFill>
                  <a:schemeClr val="accent1">
                    <a:lumMod val="50000"/>
                  </a:schemeClr>
                </a:solidFill>
                <a:cs typeface="FS_Rajab" pitchFamily="2" charset="-78"/>
              </a:rPr>
              <a:t>أثار النية</a:t>
            </a:r>
            <a:endParaRPr lang="ar-SA" sz="6600" dirty="0">
              <a:solidFill>
                <a:schemeClr val="accent1">
                  <a:lumMod val="50000"/>
                </a:schemeClr>
              </a:solidFill>
              <a:cs typeface="FS_Rajab" pitchFamily="2" charset="-78"/>
            </a:endParaRP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714356"/>
            <a:ext cx="8229600" cy="857256"/>
          </a:xfrm>
        </p:spPr>
        <p:txBody>
          <a:bodyPr>
            <a:noAutofit/>
          </a:bodyPr>
          <a:lstStyle/>
          <a:p>
            <a:pPr algn="ctr"/>
            <a:r>
              <a:rPr lang="ar-SA" sz="4000" b="1" dirty="0" smtClean="0">
                <a:solidFill>
                  <a:srgbClr val="FF0000"/>
                </a:solidFill>
                <a:cs typeface="onaizah anbobi-ayman" pitchFamily="2" charset="-78"/>
              </a:rPr>
              <a:t>لك ما عقدت عليه نيتك وأن لم تعمل بها</a:t>
            </a:r>
          </a:p>
        </p:txBody>
      </p:sp>
      <p:sp>
        <p:nvSpPr>
          <p:cNvPr id="3" name="عنصر نائب للمحتوى 2"/>
          <p:cNvSpPr>
            <a:spLocks noGrp="1"/>
          </p:cNvSpPr>
          <p:nvPr>
            <p:ph idx="1"/>
          </p:nvPr>
        </p:nvSpPr>
        <p:spPr>
          <a:xfrm>
            <a:off x="500034" y="2285992"/>
            <a:ext cx="8229600" cy="4000528"/>
          </a:xfrm>
        </p:spPr>
        <p:txBody>
          <a:bodyPr>
            <a:noAutofit/>
          </a:bodyPr>
          <a:lstStyle/>
          <a:p>
            <a:pPr algn="justLow"/>
            <a:r>
              <a:rPr lang="ar-SA" sz="4000" b="1" dirty="0" smtClean="0"/>
              <a:t>قال النبي صلى الله عليه وسلم </a:t>
            </a:r>
            <a:endParaRPr lang="en-US" sz="4000" b="1" dirty="0" smtClean="0"/>
          </a:p>
          <a:p>
            <a:pPr algn="justLow"/>
            <a:r>
              <a:rPr lang="ar-SA" sz="4000" b="1" dirty="0" smtClean="0"/>
              <a:t>{من أتى فراشه وهو ينوي أن يقوم يصلي من الليل فغلبته عيناه حتى أصبح كتب له ما نوى وكان نومه صدقة عليه من ربه}</a:t>
            </a:r>
            <a:endParaRPr lang="en-US" sz="4000" b="1" dirty="0"/>
          </a:p>
        </p:txBody>
      </p:sp>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ar-SA" sz="5400" dirty="0" smtClean="0">
                <a:solidFill>
                  <a:srgbClr val="C00000"/>
                </a:solidFill>
              </a:rPr>
              <a:t>السؤال الأول </a:t>
            </a:r>
            <a:br>
              <a:rPr lang="ar-SA" sz="5400" dirty="0" smtClean="0">
                <a:solidFill>
                  <a:srgbClr val="C00000"/>
                </a:solidFill>
              </a:rPr>
            </a:br>
            <a:r>
              <a:rPr lang="ar-SA" sz="5400" dirty="0" smtClean="0">
                <a:solidFill>
                  <a:srgbClr val="C00000"/>
                </a:solidFill>
              </a:rPr>
              <a:t>أذ</a:t>
            </a:r>
            <a:r>
              <a:rPr lang="ar-SA" sz="7200" dirty="0" smtClean="0">
                <a:solidFill>
                  <a:srgbClr val="C00000"/>
                </a:solidFill>
              </a:rPr>
              <a:t>كر </a:t>
            </a:r>
            <a:r>
              <a:rPr lang="ar-SA" sz="7200" dirty="0" smtClean="0">
                <a:solidFill>
                  <a:srgbClr val="C00000"/>
                </a:solidFill>
              </a:rPr>
              <a:t>حديث واحد في النية</a:t>
            </a:r>
            <a:endParaRPr lang="ar-SA" sz="7200" dirty="0" smtClean="0">
              <a:solidFill>
                <a:srgbClr val="C00000"/>
              </a:solidFill>
            </a:endParaRPr>
          </a:p>
        </p:txBody>
      </p:sp>
      <p:pic>
        <p:nvPicPr>
          <p:cNvPr id="4" name="Picture 2" descr="C:\Program Files\Microsoft Office\MEDIA\CAGCAT10\j0297707.wmf"/>
          <p:cNvPicPr>
            <a:picLocks noGrp="1" noChangeAspect="1" noChangeArrowheads="1"/>
          </p:cNvPicPr>
          <p:nvPr>
            <p:ph idx="1"/>
          </p:nvPr>
        </p:nvPicPr>
        <p:blipFill>
          <a:blip r:embed="rId2"/>
          <a:srcRect/>
          <a:stretch>
            <a:fillRect/>
          </a:stretch>
        </p:blipFill>
        <p:spPr bwMode="auto">
          <a:xfrm>
            <a:off x="0" y="1785926"/>
            <a:ext cx="9144000" cy="5072074"/>
          </a:xfrm>
          <a:prstGeom prst="rect">
            <a:avLst/>
          </a:prstGeom>
          <a:noFill/>
          <a:ln w="9525">
            <a:noFill/>
            <a:miter lim="800000"/>
            <a:headEnd/>
            <a:tailEnd/>
          </a:ln>
        </p:spPr>
      </p:pic>
    </p:spTree>
  </p:cSld>
  <p:clrMapOvr>
    <a:masterClrMapping/>
  </p:clrMapOvr>
  <p:transition advTm="60000">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928670"/>
            <a:ext cx="8229600" cy="1143000"/>
          </a:xfrm>
        </p:spPr>
        <p:txBody>
          <a:bodyPr>
            <a:normAutofit fontScale="90000"/>
          </a:bodyPr>
          <a:lstStyle/>
          <a:p>
            <a:pPr algn="ctr"/>
            <a:r>
              <a:rPr lang="ar-SA" sz="5400" b="1" dirty="0" smtClean="0">
                <a:solidFill>
                  <a:srgbClr val="C00000"/>
                </a:solidFill>
              </a:rPr>
              <a:t>السؤال الثاني</a:t>
            </a:r>
            <a:br>
              <a:rPr lang="ar-SA" sz="5400" b="1" dirty="0" smtClean="0">
                <a:solidFill>
                  <a:srgbClr val="C00000"/>
                </a:solidFill>
              </a:rPr>
            </a:br>
            <a:r>
              <a:rPr lang="ar-SA" sz="5400" b="1" dirty="0" smtClean="0">
                <a:solidFill>
                  <a:srgbClr val="C00000"/>
                </a:solidFill>
              </a:rPr>
              <a:t>أذكر </a:t>
            </a:r>
            <a:r>
              <a:rPr lang="ar-SA" sz="5400" b="1" dirty="0" smtClean="0">
                <a:solidFill>
                  <a:srgbClr val="C00000"/>
                </a:solidFill>
              </a:rPr>
              <a:t>فائدة </a:t>
            </a:r>
            <a:r>
              <a:rPr lang="ar-SA" sz="5400" b="1" dirty="0" smtClean="0">
                <a:solidFill>
                  <a:srgbClr val="C00000"/>
                </a:solidFill>
              </a:rPr>
              <a:t>واحداً </a:t>
            </a:r>
            <a:r>
              <a:rPr lang="ar-SA" sz="5400" b="1" dirty="0" smtClean="0">
                <a:solidFill>
                  <a:srgbClr val="C00000"/>
                </a:solidFill>
              </a:rPr>
              <a:t>للنية الصدقة</a:t>
            </a:r>
            <a:endParaRPr lang="ar-SA" b="1" dirty="0">
              <a:solidFill>
                <a:srgbClr val="C00000"/>
              </a:solidFill>
            </a:endParaRPr>
          </a:p>
        </p:txBody>
      </p:sp>
      <p:pic>
        <p:nvPicPr>
          <p:cNvPr id="4" name="Picture 7" descr="C:\Program Files\Microsoft Office\MEDIA\CAGCAT10\j0300840.wmf"/>
          <p:cNvPicPr>
            <a:picLocks noGrp="1" noChangeAspect="1" noChangeArrowheads="1"/>
          </p:cNvPicPr>
          <p:nvPr>
            <p:ph idx="1"/>
          </p:nvPr>
        </p:nvPicPr>
        <p:blipFill>
          <a:blip r:embed="rId2"/>
          <a:srcRect/>
          <a:stretch>
            <a:fillRect/>
          </a:stretch>
        </p:blipFill>
        <p:spPr bwMode="auto">
          <a:xfrm>
            <a:off x="0" y="1928802"/>
            <a:ext cx="9144000" cy="5286412"/>
          </a:xfrm>
          <a:prstGeom prst="rect">
            <a:avLst/>
          </a:prstGeom>
          <a:noFill/>
          <a:ln w="9525">
            <a:noFill/>
            <a:miter lim="800000"/>
            <a:headEnd/>
            <a:tailEnd/>
          </a:ln>
        </p:spPr>
      </p:pic>
    </p:spTree>
  </p:cSld>
  <p:clrMapOvr>
    <a:masterClrMapping/>
  </p:clrMapOvr>
  <p:transition advTm="60000">
    <p:diamon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ar-SA" sz="6600" b="1" dirty="0" smtClean="0">
                <a:solidFill>
                  <a:srgbClr val="C00000"/>
                </a:solidFill>
              </a:rPr>
              <a:t>السؤال الثالث</a:t>
            </a:r>
            <a:br>
              <a:rPr lang="ar-SA" sz="6600" b="1" dirty="0" smtClean="0">
                <a:solidFill>
                  <a:srgbClr val="C00000"/>
                </a:solidFill>
              </a:rPr>
            </a:br>
            <a:r>
              <a:rPr lang="ar-SA" sz="5400" b="1" dirty="0" smtClean="0">
                <a:solidFill>
                  <a:srgbClr val="C00000"/>
                </a:solidFill>
              </a:rPr>
              <a:t>أذكر </a:t>
            </a:r>
            <a:r>
              <a:rPr lang="ar-SA" sz="5400" b="1" dirty="0" smtClean="0">
                <a:solidFill>
                  <a:srgbClr val="C00000"/>
                </a:solidFill>
              </a:rPr>
              <a:t>عاقبة واحدة  للنية الغير طيبة</a:t>
            </a:r>
            <a:endParaRPr lang="ar-SA" sz="5400" b="1" dirty="0">
              <a:solidFill>
                <a:srgbClr val="C00000"/>
              </a:solidFill>
            </a:endParaRPr>
          </a:p>
        </p:txBody>
      </p:sp>
      <p:sp>
        <p:nvSpPr>
          <p:cNvPr id="3" name="عنصر نائب للمحتوى 2"/>
          <p:cNvSpPr>
            <a:spLocks noGrp="1"/>
          </p:cNvSpPr>
          <p:nvPr>
            <p:ph idx="1"/>
          </p:nvPr>
        </p:nvSpPr>
        <p:spPr/>
        <p:txBody>
          <a:bodyPr/>
          <a:lstStyle/>
          <a:p>
            <a:endParaRPr lang="ar-SA"/>
          </a:p>
        </p:txBody>
      </p:sp>
      <p:pic>
        <p:nvPicPr>
          <p:cNvPr id="4" name="Picture 7" descr="C:\Program Files\Microsoft Office\MEDIA\CAGCAT10\j0284916.jpg"/>
          <p:cNvPicPr>
            <a:picLocks noChangeAspect="1" noChangeArrowheads="1"/>
          </p:cNvPicPr>
          <p:nvPr/>
        </p:nvPicPr>
        <p:blipFill>
          <a:blip r:embed="rId2"/>
          <a:srcRect/>
          <a:stretch>
            <a:fillRect/>
          </a:stretch>
        </p:blipFill>
        <p:spPr bwMode="auto">
          <a:xfrm>
            <a:off x="0" y="1785926"/>
            <a:ext cx="9144000" cy="5072074"/>
          </a:xfrm>
          <a:prstGeom prst="rect">
            <a:avLst/>
          </a:prstGeom>
          <a:noFill/>
          <a:ln w="9525">
            <a:noFill/>
            <a:miter lim="800000"/>
            <a:headEnd/>
            <a:tailEnd/>
          </a:ln>
        </p:spPr>
      </p:pic>
    </p:spTree>
  </p:cSld>
  <p:clrMapOvr>
    <a:masterClrMapping/>
  </p:clrMapOvr>
  <p:transition advTm="60000">
    <p:diamon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428604"/>
            <a:ext cx="8229600" cy="1143000"/>
          </a:xfrm>
        </p:spPr>
        <p:txBody>
          <a:bodyPr>
            <a:normAutofit fontScale="90000"/>
          </a:bodyPr>
          <a:lstStyle/>
          <a:p>
            <a:pPr algn="ctr"/>
            <a:r>
              <a:rPr lang="ar-SA" sz="7200" b="1" dirty="0" smtClean="0">
                <a:solidFill>
                  <a:srgbClr val="C00000"/>
                </a:solidFill>
              </a:rPr>
              <a:t>هدية لمشارك معنا بدون سؤال</a:t>
            </a:r>
            <a:endParaRPr lang="ar-SA" sz="7200" b="1" dirty="0">
              <a:solidFill>
                <a:srgbClr val="C00000"/>
              </a:solidFill>
            </a:endParaRPr>
          </a:p>
        </p:txBody>
      </p:sp>
      <p:pic>
        <p:nvPicPr>
          <p:cNvPr id="4" name="Picture 5" descr="C:\Program Files\Microsoft Office\MEDIA\CAGCAT10\j0281904.wmf"/>
          <p:cNvPicPr>
            <a:picLocks noGrp="1" noChangeAspect="1" noChangeArrowheads="1"/>
          </p:cNvPicPr>
          <p:nvPr>
            <p:ph idx="1"/>
          </p:nvPr>
        </p:nvPicPr>
        <p:blipFill>
          <a:blip r:embed="rId2"/>
          <a:srcRect/>
          <a:stretch>
            <a:fillRect/>
          </a:stretch>
        </p:blipFill>
        <p:spPr bwMode="auto">
          <a:xfrm>
            <a:off x="0" y="1785926"/>
            <a:ext cx="9144000" cy="5572163"/>
          </a:xfrm>
          <a:prstGeom prst="rect">
            <a:avLst/>
          </a:prstGeom>
          <a:noFill/>
          <a:ln w="9525">
            <a:noFill/>
            <a:miter lim="800000"/>
            <a:headEnd/>
            <a:tailEnd/>
          </a:ln>
        </p:spPr>
      </p:pic>
    </p:spTree>
  </p:cSld>
  <p:clrMapOvr>
    <a:masterClrMapping/>
  </p:clrMapOvr>
  <p:transition advTm="60000">
    <p:diamon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solidFill>
                  <a:srgbClr val="7030A0"/>
                </a:solidFill>
                <a:cs typeface="MCS Alsalam E_U 3d. " pitchFamily="2" charset="-78"/>
              </a:rPr>
              <a:t>هدية موقع الإيمان لدفع الإدمان</a:t>
            </a:r>
            <a:endParaRPr lang="ar-SA" dirty="0">
              <a:solidFill>
                <a:srgbClr val="7030A0"/>
              </a:solidFill>
              <a:cs typeface="MCS Alsalam E_U 3d. " pitchFamily="2" charset="-78"/>
            </a:endParaRPr>
          </a:p>
        </p:txBody>
      </p:sp>
      <p:sp>
        <p:nvSpPr>
          <p:cNvPr id="3" name="عنوان فرعي 2"/>
          <p:cNvSpPr>
            <a:spLocks noGrp="1"/>
          </p:cNvSpPr>
          <p:nvPr>
            <p:ph type="subTitle" idx="1"/>
          </p:nvPr>
        </p:nvSpPr>
        <p:spPr>
          <a:xfrm>
            <a:off x="428596" y="3571876"/>
            <a:ext cx="7854696" cy="1752600"/>
          </a:xfrm>
        </p:spPr>
        <p:txBody>
          <a:bodyPr>
            <a:normAutofit fontScale="62500" lnSpcReduction="20000"/>
          </a:bodyPr>
          <a:lstStyle/>
          <a:p>
            <a:pPr algn="ctr"/>
            <a:r>
              <a:rPr lang="ar-SA" sz="5100" b="1" dirty="0" smtClean="0">
                <a:solidFill>
                  <a:srgbClr val="002060"/>
                </a:solidFill>
                <a:latin typeface="711 Slurpie" pitchFamily="34" charset="0"/>
                <a:cs typeface="ACS  Fayrouz" pitchFamily="2" charset="-78"/>
              </a:rPr>
              <a:t>من دروس مشرف الموقع </a:t>
            </a:r>
          </a:p>
          <a:p>
            <a:pPr algn="ctr"/>
            <a:r>
              <a:rPr lang="ar-SA" sz="5100" b="1" dirty="0" smtClean="0">
                <a:solidFill>
                  <a:srgbClr val="002060"/>
                </a:solidFill>
                <a:latin typeface="711 Slurpie" pitchFamily="34" charset="0"/>
                <a:cs typeface="ACS  Fayrouz" pitchFamily="2" charset="-78"/>
              </a:rPr>
              <a:t> الشيخ عبد القادر أبو طالب</a:t>
            </a:r>
          </a:p>
          <a:p>
            <a:pPr algn="ctr"/>
            <a:r>
              <a:rPr lang="ar-SA" sz="5100" b="1" dirty="0" smtClean="0">
                <a:solidFill>
                  <a:srgbClr val="002060"/>
                </a:solidFill>
                <a:latin typeface="711 Slurpie" pitchFamily="34" charset="0"/>
                <a:cs typeface="ACS  Fayrouz" pitchFamily="2" charset="-78"/>
              </a:rPr>
              <a:t>في رمضان 1428 بأمل </a:t>
            </a:r>
            <a:r>
              <a:rPr lang="ar-SA" sz="5100" b="1" dirty="0" err="1" smtClean="0">
                <a:solidFill>
                  <a:srgbClr val="002060"/>
                </a:solidFill>
                <a:latin typeface="711 Slurpie" pitchFamily="34" charset="0"/>
                <a:cs typeface="ACS  Fayrouz" pitchFamily="2" charset="-78"/>
              </a:rPr>
              <a:t>الدمام</a:t>
            </a:r>
            <a:endParaRPr lang="ar-SA" sz="5100" b="1" dirty="0" smtClean="0">
              <a:solidFill>
                <a:srgbClr val="002060"/>
              </a:solidFill>
              <a:latin typeface="711 Slurpie" pitchFamily="34" charset="0"/>
              <a:cs typeface="ACS  Fayrouz" pitchFamily="2" charset="-78"/>
            </a:endParaRPr>
          </a:p>
          <a:p>
            <a:pPr algn="ctr"/>
            <a:r>
              <a:rPr lang="ar-SA" sz="5100" b="1" dirty="0" smtClean="0">
                <a:solidFill>
                  <a:srgbClr val="002060"/>
                </a:solidFill>
                <a:latin typeface="711 Slurpie" pitchFamily="34" charset="0"/>
                <a:cs typeface="ACS  Fayrouz" pitchFamily="2" charset="-78"/>
              </a:rPr>
              <a:t>لتطويع الحاسوب لخدمة الدين</a:t>
            </a:r>
            <a:endParaRPr lang="ar-SA" sz="5100" b="1" dirty="0">
              <a:solidFill>
                <a:srgbClr val="002060"/>
              </a:solidFill>
              <a:latin typeface="711 Slurpie" pitchFamily="34" charset="0"/>
              <a:cs typeface="ACS  Fayrouz" pitchFamily="2" charset="-78"/>
            </a:endParaRPr>
          </a:p>
        </p:txBody>
      </p:sp>
    </p:spTree>
  </p:cSld>
  <p:clrMapOvr>
    <a:masterClrMapping/>
  </p:clrMapOvr>
  <p:transition advTm="60000">
    <p:diamon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71472" y="428604"/>
            <a:ext cx="8229600" cy="825056"/>
          </a:xfrm>
        </p:spPr>
        <p:txBody>
          <a:bodyPr>
            <a:normAutofit fontScale="90000"/>
          </a:bodyPr>
          <a:lstStyle/>
          <a:p>
            <a:pPr algn="ctr"/>
            <a:r>
              <a:rPr lang="ar-SA" sz="4000" dirty="0" smtClean="0">
                <a:solidFill>
                  <a:srgbClr val="FF0000"/>
                </a:solidFill>
                <a:cs typeface="onaizah anbobi-ayman" pitchFamily="2" charset="-78"/>
              </a:rPr>
              <a:t>النية الخالصة لله هي التي يأجر عليها المرء</a:t>
            </a:r>
          </a:p>
        </p:txBody>
      </p:sp>
      <p:sp>
        <p:nvSpPr>
          <p:cNvPr id="3" name="عنصر نائب للمحتوى 2"/>
          <p:cNvSpPr>
            <a:spLocks noGrp="1"/>
          </p:cNvSpPr>
          <p:nvPr>
            <p:ph idx="1"/>
          </p:nvPr>
        </p:nvSpPr>
        <p:spPr>
          <a:xfrm>
            <a:off x="457200" y="1428736"/>
            <a:ext cx="8229600" cy="4929222"/>
          </a:xfrm>
        </p:spPr>
        <p:txBody>
          <a:bodyPr>
            <a:noAutofit/>
          </a:bodyPr>
          <a:lstStyle/>
          <a:p>
            <a:pPr algn="justLow"/>
            <a:r>
              <a:rPr lang="ar-SA" sz="3600" b="1" dirty="0" smtClean="0"/>
              <a:t>لا بد أن تكون نية العبد قصد بها الله حتى يؤجر عليها  </a:t>
            </a:r>
            <a:endParaRPr lang="en-US" sz="3600" b="1" dirty="0" smtClean="0"/>
          </a:p>
          <a:p>
            <a:pPr algn="justLow"/>
            <a:r>
              <a:rPr lang="ar-SA" sz="3600" b="1" dirty="0" smtClean="0"/>
              <a:t>قال رسول الله صلى الله عليه وسلم :</a:t>
            </a:r>
            <a:endParaRPr lang="en-US" sz="3600" b="1" dirty="0" smtClean="0"/>
          </a:p>
          <a:p>
            <a:pPr algn="justLow"/>
            <a:r>
              <a:rPr lang="ar-SA" sz="3600" b="1" dirty="0" smtClean="0"/>
              <a:t>{إنما الأعمال بالنيات وإنما لكل امرئ ما نوى فمن كانت هجرته إلى الله ورسوله فهجرته إلى الله ورسوله ومن كانت هجرته إلى دنيا يصيبها أو امرأة ينكحها فهجرته إلى ما هاجر إليه}</a:t>
            </a:r>
          </a:p>
          <a:p>
            <a:pPr algn="justLow"/>
            <a:r>
              <a:rPr lang="ar-SA" sz="3600" b="1" dirty="0" smtClean="0"/>
              <a:t>فلا بد أن يكون العبد نوى بعمله وجه الله فمثلاً من كان على معصية وتوقف عنها فلا بد أن يكون تركها لله أي هجره للمعصية ابتغاء وجه الله</a:t>
            </a:r>
            <a:endParaRPr lang="en-US" sz="3600" b="1" dirty="0" smtClean="0"/>
          </a:p>
        </p:txBody>
      </p:sp>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28596" y="642918"/>
            <a:ext cx="8372476" cy="5786478"/>
          </a:xfrm>
        </p:spPr>
        <p:txBody>
          <a:bodyPr>
            <a:noAutofit/>
          </a:bodyPr>
          <a:lstStyle/>
          <a:p>
            <a:pPr algn="justLow"/>
            <a:r>
              <a:rPr lang="ar-SA" sz="3600" b="1" dirty="0" smtClean="0"/>
              <a:t>أما أن يكون هجره للمعصية ابتغاء أمر دنيوي كمن كان واقع في الإدمان وينوي بالتوقف عن التعاطي حياة خالية من المخدر </a:t>
            </a:r>
            <a:endParaRPr lang="en-US" sz="3600" b="1" dirty="0" smtClean="0"/>
          </a:p>
          <a:p>
            <a:pPr algn="justLow"/>
            <a:r>
              <a:rPr lang="ar-SA" sz="3600" b="1" dirty="0" smtClean="0"/>
              <a:t>أو من أجل أن الزواج حتى لا يتعب المرأة التي يتزوجها </a:t>
            </a:r>
            <a:endParaRPr lang="en-US" sz="3600" b="1" dirty="0" smtClean="0"/>
          </a:p>
          <a:p>
            <a:pPr algn="justLow"/>
            <a:r>
              <a:rPr lang="ar-SA" sz="3600" b="1" dirty="0" smtClean="0"/>
              <a:t>نعم هذا عمل أفضل من الاستمرار على التعاطي لكن ليس له فيه أجر بل قد ينتكس لأنه لم يقصد بهجره المعصية وجه الله فلا بد أن يعلم المرء أن هجره للمعاصي لابد أن يكون لله حتى يؤجر عليه ويعوضه الله خيراً منه {من ترك شيء لله عوضه الله خيراً منه}</a:t>
            </a:r>
            <a:endParaRPr lang="en-US" sz="3600" b="1" dirty="0"/>
          </a:p>
        </p:txBody>
      </p: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285728"/>
            <a:ext cx="8229600" cy="642942"/>
          </a:xfrm>
        </p:spPr>
        <p:txBody>
          <a:bodyPr>
            <a:noAutofit/>
          </a:bodyPr>
          <a:lstStyle/>
          <a:p>
            <a:pPr algn="ctr"/>
            <a:r>
              <a:rPr lang="ar-SA" sz="4000" dirty="0" smtClean="0">
                <a:solidFill>
                  <a:srgbClr val="FF0000"/>
                </a:solidFill>
                <a:cs typeface="onaizah anbobi-ayman" pitchFamily="2" charset="-78"/>
              </a:rPr>
              <a:t>النية هي التي يحاسب عليها المرء</a:t>
            </a:r>
          </a:p>
        </p:txBody>
      </p:sp>
      <p:sp>
        <p:nvSpPr>
          <p:cNvPr id="3" name="عنصر نائب للمحتوى 2"/>
          <p:cNvSpPr>
            <a:spLocks noGrp="1"/>
          </p:cNvSpPr>
          <p:nvPr>
            <p:ph idx="1"/>
          </p:nvPr>
        </p:nvSpPr>
        <p:spPr>
          <a:xfrm>
            <a:off x="457200" y="1000108"/>
            <a:ext cx="8229600" cy="5500726"/>
          </a:xfrm>
        </p:spPr>
        <p:txBody>
          <a:bodyPr>
            <a:noAutofit/>
          </a:bodyPr>
          <a:lstStyle/>
          <a:p>
            <a:pPr algn="justLow"/>
            <a:r>
              <a:rPr lang="ar-SA" sz="2800" b="1" dirty="0" smtClean="0"/>
              <a:t>الله تعالى يحاسب العبد على نية عمله وهذا ما بينه النبي صلى الله عليه وسلم</a:t>
            </a:r>
            <a:endParaRPr lang="en-US" sz="2800" b="1" dirty="0" smtClean="0"/>
          </a:p>
          <a:p>
            <a:pPr algn="justLow"/>
            <a:r>
              <a:rPr lang="ar-SA" sz="2800" b="1" dirty="0" smtClean="0"/>
              <a:t>عن عائشة قالت قال رسول الله صلى الله عليه وسلم </a:t>
            </a:r>
            <a:endParaRPr lang="en-US" sz="2800" b="1" dirty="0" smtClean="0"/>
          </a:p>
          <a:p>
            <a:pPr algn="justLow"/>
            <a:r>
              <a:rPr lang="ar-SA" sz="2800" b="1" dirty="0" smtClean="0"/>
              <a:t>{يغزو جيش الكعبة فإذا كانوا ببيداء من الأرض يخسف بأولهم وآخرهم</a:t>
            </a:r>
            <a:endParaRPr lang="en-US" sz="2800" b="1" dirty="0" smtClean="0"/>
          </a:p>
          <a:p>
            <a:pPr algn="justLow"/>
            <a:r>
              <a:rPr lang="ar-SA" sz="2800" b="1" dirty="0" smtClean="0"/>
              <a:t>قالت قلت يا رسول الله صلى الله عليه وسلم كيف يخسف بأولهم وآخرهم وفيهم أسواقهم ومن ليس منهم قال يخسف بأولهم وآخرهم ثم يبعثون على نياتهم}</a:t>
            </a:r>
            <a:endParaRPr lang="en-US" sz="2800" b="1" dirty="0" smtClean="0"/>
          </a:p>
          <a:p>
            <a:pPr algn="justLow"/>
            <a:r>
              <a:rPr lang="ar-SA" sz="2800" b="1" dirty="0" smtClean="0"/>
              <a:t>فبين النبي صلى الله عليه وسلم أن أصحاب الأسواق والناس المؤمنة التي قد يوافق وجودهم ضمن الأرض التي يمتد فيها هذا الجيش الغازي لا يعذبون في الخسف مثل هؤلاء الذين أتوا للإضرار ببيت الله وأن كلاً على نيته</a:t>
            </a:r>
          </a:p>
          <a:p>
            <a:r>
              <a:rPr lang="ar-SA" sz="2800" b="1" dirty="0" smtClean="0"/>
              <a:t>وقال صلى الله عليه وسلم:{إنما يبعث الناس على نياتهم}</a:t>
            </a:r>
            <a:endParaRPr lang="en-US" sz="2800" b="1" dirty="0" smtClean="0"/>
          </a:p>
          <a:p>
            <a:pPr algn="justLow"/>
            <a:endParaRPr lang="en-US" sz="2800" b="1" dirty="0" smtClean="0"/>
          </a:p>
        </p:txBody>
      </p:sp>
    </p:spTree>
  </p:cSld>
  <p:clrMapOvr>
    <a:masterClrMapping/>
  </p:clrMapOvr>
  <p:transition>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500042"/>
            <a:ext cx="8229600" cy="642942"/>
          </a:xfrm>
        </p:spPr>
        <p:txBody>
          <a:bodyPr>
            <a:noAutofit/>
          </a:bodyPr>
          <a:lstStyle/>
          <a:p>
            <a:pPr algn="ctr"/>
            <a:r>
              <a:rPr lang="ar-SA" sz="4000" dirty="0" smtClean="0">
                <a:solidFill>
                  <a:srgbClr val="FF0000"/>
                </a:solidFill>
                <a:cs typeface="onaizah anbobi-ayman" pitchFamily="2" charset="-78"/>
              </a:rPr>
              <a:t>النية الخالصة لله يكافئ عليها المرء</a:t>
            </a:r>
          </a:p>
        </p:txBody>
      </p:sp>
      <p:sp>
        <p:nvSpPr>
          <p:cNvPr id="3" name="عنصر نائب للمحتوى 2"/>
          <p:cNvSpPr>
            <a:spLocks noGrp="1"/>
          </p:cNvSpPr>
          <p:nvPr>
            <p:ph idx="1"/>
          </p:nvPr>
        </p:nvSpPr>
        <p:spPr>
          <a:xfrm>
            <a:off x="457200" y="1428736"/>
            <a:ext cx="8229600" cy="5072098"/>
          </a:xfrm>
        </p:spPr>
        <p:txBody>
          <a:bodyPr>
            <a:noAutofit/>
          </a:bodyPr>
          <a:lstStyle/>
          <a:p>
            <a:pPr algn="justLow"/>
            <a:r>
              <a:rPr lang="ar-SA" sz="3600" b="1" dirty="0" smtClean="0"/>
              <a:t>بين ذلك في حال المسلمين الذي لم يجدوا ما يجهزوا به للخروج مع رسول الله لتبوك وكذا أصحاب المرض كابن مكتوم فإنما منعه الخروج أنه ضرير لكنهم نياتهم الخروج فنالهم نفس الأجر الذي حصل عليه من خرجوا بالفعل</a:t>
            </a:r>
            <a:endParaRPr lang="en-US" sz="3600" b="1" dirty="0" smtClean="0"/>
          </a:p>
          <a:p>
            <a:pPr algn="justLow"/>
            <a:r>
              <a:rPr lang="ar-SA" sz="3600" b="1" dirty="0" smtClean="0"/>
              <a:t>عن أنس بن مالك رضي الله عنه قال: رجعنا من غزوة تبوك مع النبي صلى الله عليه وسلم فقال:</a:t>
            </a:r>
            <a:endParaRPr lang="en-US" sz="3600" b="1" dirty="0" smtClean="0"/>
          </a:p>
          <a:p>
            <a:pPr algn="justLow"/>
            <a:r>
              <a:rPr lang="ar-SA" sz="3600" b="1" dirty="0" smtClean="0"/>
              <a:t>{إن أقواما خلفنا بالمدينة ما سلكنا شعبا ولا واديا إلا وهم معنا حبسهم العذر}</a:t>
            </a:r>
            <a:endParaRPr lang="en-US" sz="3600" b="1" dirty="0" smtClean="0"/>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57166"/>
            <a:ext cx="8229600" cy="1000132"/>
          </a:xfrm>
        </p:spPr>
        <p:txBody>
          <a:bodyPr>
            <a:noAutofit/>
          </a:bodyPr>
          <a:lstStyle/>
          <a:p>
            <a:pPr algn="ctr"/>
            <a:r>
              <a:rPr lang="ar-SA" sz="4000" dirty="0" smtClean="0">
                <a:solidFill>
                  <a:srgbClr val="FF0000"/>
                </a:solidFill>
                <a:cs typeface="onaizah anbobi-ayman" pitchFamily="2" charset="-78"/>
              </a:rPr>
              <a:t>القلب محل النظر</a:t>
            </a:r>
          </a:p>
        </p:txBody>
      </p:sp>
      <p:sp>
        <p:nvSpPr>
          <p:cNvPr id="3" name="عنصر نائب للمحتوى 2"/>
          <p:cNvSpPr>
            <a:spLocks noGrp="1"/>
          </p:cNvSpPr>
          <p:nvPr>
            <p:ph idx="1"/>
          </p:nvPr>
        </p:nvSpPr>
        <p:spPr>
          <a:xfrm>
            <a:off x="500034" y="1785926"/>
            <a:ext cx="8229600" cy="4500594"/>
          </a:xfrm>
        </p:spPr>
        <p:txBody>
          <a:bodyPr>
            <a:noAutofit/>
          </a:bodyPr>
          <a:lstStyle/>
          <a:p>
            <a:pPr algn="justLow"/>
            <a:r>
              <a:rPr lang="ar-SA" sz="4000" b="1" dirty="0" smtClean="0"/>
              <a:t>قال رسول الله صلى الله عليه وسلم:</a:t>
            </a:r>
            <a:endParaRPr lang="en-US" sz="4000" b="1" dirty="0" smtClean="0"/>
          </a:p>
          <a:p>
            <a:pPr algn="justLow"/>
            <a:r>
              <a:rPr lang="ar-SA" sz="4000" b="1" dirty="0" smtClean="0"/>
              <a:t>{إن الله لا ينظر إلى أجسامكم ولا إلى صوركم ولكن ينظر إلى قلوبكم ، [وأعمالكم] }</a:t>
            </a:r>
          </a:p>
          <a:p>
            <a:pPr algn="justLow"/>
            <a:r>
              <a:rPr lang="ar-SA" sz="4000" b="1" dirty="0" smtClean="0"/>
              <a:t>عندما يعلم المرء أن الله تعالى يريد من العبد صلاح قلبه الذي ينتج يسعى لصلاح عمله ولا يهتم بما لا يهتم به الله من هيئة المرء ومنظره </a:t>
            </a:r>
          </a:p>
          <a:p>
            <a:endParaRPr lang="en-US" sz="3600" dirty="0"/>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285728"/>
            <a:ext cx="8229600" cy="714380"/>
          </a:xfrm>
        </p:spPr>
        <p:txBody>
          <a:bodyPr>
            <a:noAutofit/>
          </a:bodyPr>
          <a:lstStyle/>
          <a:p>
            <a:pPr algn="ctr"/>
            <a:r>
              <a:rPr lang="ar-SA" sz="4400" b="1" dirty="0" smtClean="0">
                <a:solidFill>
                  <a:srgbClr val="FF0000"/>
                </a:solidFill>
                <a:cs typeface="onaizah anbobi-ayman" pitchFamily="2" charset="-78"/>
              </a:rPr>
              <a:t>القلب محل النظر</a:t>
            </a:r>
          </a:p>
        </p:txBody>
      </p:sp>
      <p:sp>
        <p:nvSpPr>
          <p:cNvPr id="3" name="عنصر نائب للمحتوى 2"/>
          <p:cNvSpPr>
            <a:spLocks noGrp="1"/>
          </p:cNvSpPr>
          <p:nvPr>
            <p:ph idx="1"/>
          </p:nvPr>
        </p:nvSpPr>
        <p:spPr>
          <a:xfrm>
            <a:off x="357158" y="1142984"/>
            <a:ext cx="8372476" cy="5286412"/>
          </a:xfrm>
        </p:spPr>
        <p:txBody>
          <a:bodyPr>
            <a:noAutofit/>
          </a:bodyPr>
          <a:lstStyle/>
          <a:p>
            <a:pPr algn="justLow"/>
            <a:r>
              <a:rPr lang="ar-SA" sz="2800" b="1" dirty="0" smtClean="0"/>
              <a:t>قال رسول الله صلى الله عليه وسلم:</a:t>
            </a:r>
            <a:endParaRPr lang="en-US" sz="2800" b="1" dirty="0" smtClean="0"/>
          </a:p>
          <a:p>
            <a:pPr algn="justLow"/>
            <a:r>
              <a:rPr lang="ar-SA" sz="2800" b="1" dirty="0" smtClean="0"/>
              <a:t>{ثلاث أقسم عليهن وأحدثكم حديثا فاحفظوه ما نقص مال عبد من صدقة ولا ظلم عبد مظلمة صبر عليها إلا زاده الله عزا ولا فتح عبد باب مسألة إلا فتح الله عليه باب فقر أو كلمة نحوها وأحدثكم حديثا فاحفظوه:</a:t>
            </a:r>
            <a:endParaRPr lang="en-US" sz="2800" b="1" dirty="0" smtClean="0"/>
          </a:p>
          <a:p>
            <a:pPr algn="justLow"/>
            <a:r>
              <a:rPr lang="ar-SA" sz="2800" b="1" dirty="0" smtClean="0"/>
              <a:t>إنما الدنيا لأربعة نفر عبد رزقه الله مالا وعلما فهو يتقي فيه ربه ويصل فيه رحمه ويعلم لله فيه حقا فهذا بأفضل المنازل وعبد رزقه الله علما ولم يرزقه مالا فهو صادق النية يقول لو أن لي مالا لعملت بعمل فلان فهو بنيته فأجرهما سواء وعبد رزقه الله مالا ولم يرزقه علما يخبط في ماله بغير علم ولا يتقي فيه ربه ولا يصل فيه رحمه ولا يعلم لله فيه حقا فهذا بأخبث المنازل وعبد لم يرزقه الله مالا ولا علما فهو يقول لو أن لي مالا لعملت فيه بعمل فلان فهو بنيته فوزرهما سواء}</a:t>
            </a:r>
            <a:endParaRPr lang="en-US" sz="2800" b="1" dirty="0" smtClean="0"/>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57166"/>
            <a:ext cx="8229600" cy="1000132"/>
          </a:xfrm>
        </p:spPr>
        <p:txBody>
          <a:bodyPr>
            <a:noAutofit/>
          </a:bodyPr>
          <a:lstStyle/>
          <a:p>
            <a:pPr algn="ctr"/>
            <a:r>
              <a:rPr lang="ar-SA" sz="4800" b="1" dirty="0" smtClean="0">
                <a:solidFill>
                  <a:srgbClr val="FF0000"/>
                </a:solidFill>
                <a:cs typeface="onaizah anbobi-ayman" pitchFamily="2" charset="-78"/>
              </a:rPr>
              <a:t>لك ما نويت ولك ما أخذت</a:t>
            </a:r>
          </a:p>
        </p:txBody>
      </p:sp>
      <p:sp>
        <p:nvSpPr>
          <p:cNvPr id="3" name="عنصر نائب للمحتوى 2"/>
          <p:cNvSpPr>
            <a:spLocks noGrp="1"/>
          </p:cNvSpPr>
          <p:nvPr>
            <p:ph idx="1"/>
          </p:nvPr>
        </p:nvSpPr>
        <p:spPr>
          <a:xfrm>
            <a:off x="500034" y="1785926"/>
            <a:ext cx="8229600" cy="4500594"/>
          </a:xfrm>
        </p:spPr>
        <p:txBody>
          <a:bodyPr>
            <a:noAutofit/>
          </a:bodyPr>
          <a:lstStyle/>
          <a:p>
            <a:pPr algn="justLow"/>
            <a:r>
              <a:rPr lang="ar-SA" sz="4000" b="1" dirty="0" smtClean="0"/>
              <a:t>عن معن بن يزيد رضي الله عنهما قال {كان أبي يزيد أخرج دنانير يتصدق بها فوضعها عند رجل في المسجد فجئت فأخذتها فأتيته بها فقال والله ما إياك أردت فخاصمته إلى رسول الله صلى الله عليه وسلم فقال لك ما نويت يا يزيد ولك ما أخذت يا معن}</a:t>
            </a:r>
            <a:endParaRPr lang="en-US" sz="3600" b="1" dirty="0"/>
          </a:p>
        </p:txBody>
      </p: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357166"/>
            <a:ext cx="8229600" cy="1000132"/>
          </a:xfrm>
        </p:spPr>
        <p:txBody>
          <a:bodyPr>
            <a:noAutofit/>
          </a:bodyPr>
          <a:lstStyle/>
          <a:p>
            <a:pPr algn="ctr"/>
            <a:r>
              <a:rPr lang="ar-SA" sz="3600" b="1" dirty="0" smtClean="0">
                <a:solidFill>
                  <a:srgbClr val="FF0000"/>
                </a:solidFill>
                <a:cs typeface="onaizah anbobi-ayman" pitchFamily="2" charset="-78"/>
              </a:rPr>
              <a:t>لك ما عقدت عليه نيتك حتى في الأمنية</a:t>
            </a:r>
          </a:p>
        </p:txBody>
      </p:sp>
      <p:sp>
        <p:nvSpPr>
          <p:cNvPr id="3" name="عنصر نائب للمحتوى 2"/>
          <p:cNvSpPr>
            <a:spLocks noGrp="1"/>
          </p:cNvSpPr>
          <p:nvPr>
            <p:ph idx="1"/>
          </p:nvPr>
        </p:nvSpPr>
        <p:spPr>
          <a:xfrm>
            <a:off x="500034" y="1500174"/>
            <a:ext cx="8229600" cy="4786346"/>
          </a:xfrm>
        </p:spPr>
        <p:txBody>
          <a:bodyPr>
            <a:noAutofit/>
          </a:bodyPr>
          <a:lstStyle/>
          <a:p>
            <a:pPr algn="justLow"/>
            <a:r>
              <a:rPr lang="ar-SA" sz="2800" b="1" dirty="0" smtClean="0"/>
              <a:t>قال رسول الله صلى الله عليه وسلم :</a:t>
            </a:r>
            <a:endParaRPr lang="en-US" sz="2800" b="1" dirty="0" smtClean="0"/>
          </a:p>
          <a:p>
            <a:pPr algn="justLow"/>
            <a:r>
              <a:rPr lang="ar-SA" sz="2800" b="1" dirty="0" smtClean="0"/>
              <a:t>{قال رجل لأتصدقن الليلة بصدقة فخرج بصدقته فوضعها في يد سارق فأصبحوا يتحدثون تصدق الليلة على سارق فقال اللهم لك الحمد على سارق لأتصدقن بصدقة فخرج بصدقته فوضعها في يد زانية فأصبحوا يتحدثون تصدق الليلة على زانية فقال اللهم لك الحمد على زانية لأتصدقن بصدقة فخرج بصدقته فوضعها في يد غني فأصبحوا يتحدثون تصدق الليلة على غني فقال اللهم لك الحمد على سارق وزانية وغني فأتي فقيل له[أما صدقتك فقد تقبلت ] أما صدقتك على سارق فلعله أن يستعف عن سرقته</a:t>
            </a:r>
            <a:endParaRPr lang="en-US" sz="2800" b="1" dirty="0" smtClean="0"/>
          </a:p>
          <a:p>
            <a:pPr algn="justLow"/>
            <a:r>
              <a:rPr lang="ar-SA" sz="2800" b="1" dirty="0" smtClean="0"/>
              <a:t>وأما الزانية فلعلها أن تستعف عن زناها وأما الغني فلعله أن يعتبر فينفق مما أعطاه الله}</a:t>
            </a:r>
            <a:endParaRPr lang="en-US" sz="2800" b="1" dirty="0"/>
          </a:p>
        </p:txBody>
      </p:sp>
    </p:spTree>
  </p:cSld>
  <p:clrMapOvr>
    <a:masterClrMapping/>
  </p:clrMapOvr>
  <p:transition>
    <p:diamon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سبوك">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مسبوك">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سبوك">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323</TotalTime>
  <Words>833</Words>
  <Application>Microsoft Office PowerPoint</Application>
  <PresentationFormat>عرض على الشاشة (3:4)‏</PresentationFormat>
  <Paragraphs>47</Paragraphs>
  <Slides>15</Slides>
  <Notes>0</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مسبوك</vt:lpstr>
      <vt:lpstr>المؤثرات الإيمانية على النفس الإنسانية</vt:lpstr>
      <vt:lpstr>النية الخالصة لله هي التي يأجر عليها المرء</vt:lpstr>
      <vt:lpstr>الشريحة 3</vt:lpstr>
      <vt:lpstr>النية هي التي يحاسب عليها المرء</vt:lpstr>
      <vt:lpstr>النية الخالصة لله يكافئ عليها المرء</vt:lpstr>
      <vt:lpstr>القلب محل النظر</vt:lpstr>
      <vt:lpstr>القلب محل النظر</vt:lpstr>
      <vt:lpstr>لك ما نويت ولك ما أخذت</vt:lpstr>
      <vt:lpstr>لك ما عقدت عليه نيتك حتى في الأمنية</vt:lpstr>
      <vt:lpstr>لك ما عقدت عليه نيتك وأن لم تعمل بها</vt:lpstr>
      <vt:lpstr>السؤال الأول  أذكر حديث واحد في النية</vt:lpstr>
      <vt:lpstr>السؤال الثاني أذكر فائدة واحداً للنية الصدقة</vt:lpstr>
      <vt:lpstr>السؤال الثالث أذكر عاقبة واحدة  للنية الغير طيبة</vt:lpstr>
      <vt:lpstr>هدية لمشارك معنا بدون سؤال</vt:lpstr>
      <vt:lpstr>هدية موقع الإيمان لدفع الإدمان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ACER USER</dc:creator>
  <cp:lastModifiedBy>ACER USER</cp:lastModifiedBy>
  <cp:revision>32</cp:revision>
  <dcterms:created xsi:type="dcterms:W3CDTF">2007-09-23T20:24:40Z</dcterms:created>
  <dcterms:modified xsi:type="dcterms:W3CDTF">2007-09-24T01:49:57Z</dcterms:modified>
</cp:coreProperties>
</file>